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0" d="100"/>
          <a:sy n="80" d="100"/>
        </p:scale>
        <p:origin x="45" y="2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612F-3C6F-46F3-BA32-15B2EAC1EA0A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4A56-D2B7-4F7D-8009-250C100F81E8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3F90-B3C4-451A-AAB2-91F48A7B63E7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B168-938A-404B-993A-65F9E91F0E6A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D998-A82C-490B-B162-2487F4364305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8A1B-8C20-4BA2-8475-176706D4E3FC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504D-C4A1-4BD5-9171-10D5ECD10DE6}" type="datetime1">
              <a:rPr lang="en-US" smtClean="0"/>
              <a:t>10/20/2016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9367-4F58-4907-BFA1-EDC6B596265E}" type="datetime1">
              <a:rPr lang="en-US" smtClean="0"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D560-E7CE-4B89-B76A-C3C5420568A5}" type="datetime1">
              <a:rPr lang="en-US" smtClean="0"/>
              <a:t>10/20/2016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2FA86-A137-4A9B-A77F-A5A5E00A02D5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B-1CD9-4F1F-B7D9-8608D6FDBBD4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5CFF4-9D72-44B4-9C1C-D2484346E29A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Mass Storage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/>
              <a:t>Chapter </a:t>
            </a:r>
            <a:r>
              <a:rPr lang="en-US" dirty="0" smtClean="0"/>
              <a:t>5: Processors and Systems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Solid-state disk (SSD)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Mass storage device built using flash memory.</a:t>
            </a:r>
          </a:p>
          <a:p>
            <a:pPr lvl="1"/>
            <a:r>
              <a:rPr lang="en-US" dirty="0" smtClean="0"/>
              <a:t>Lower latency, faster transfer rate than magnetic disk.</a:t>
            </a:r>
          </a:p>
          <a:p>
            <a:pPr lvl="1"/>
            <a:r>
              <a:rPr lang="en-US" dirty="0" smtClean="0"/>
              <a:t>Write time for SSD is significantly longer than read time.</a:t>
            </a:r>
          </a:p>
          <a:p>
            <a:pPr lvl="1"/>
            <a:r>
              <a:rPr lang="en-US" dirty="0" smtClean="0"/>
              <a:t>SSD requires wear-leveling controller.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Wear leveling:</a:t>
            </a:r>
          </a:p>
          <a:p>
            <a:pPr lvl="1"/>
            <a:r>
              <a:rPr lang="en-US" dirty="0" smtClean="0"/>
              <a:t>Move data while modifying to distribute wear more evenly across the drive.</a:t>
            </a:r>
          </a:p>
          <a:p>
            <a:pPr lvl="1"/>
            <a:r>
              <a:rPr lang="en-US" dirty="0" smtClean="0"/>
              <a:t>Directories are more frequently changed than are most files and require specialized wear leveling algorithms.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38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magnetic disk vs. solid-state disk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HGST </a:t>
                </a:r>
                <a:r>
                  <a:rPr lang="en-US" dirty="0" err="1" smtClean="0"/>
                  <a:t>Ultrastar</a:t>
                </a:r>
                <a:r>
                  <a:rPr lang="en-US" dirty="0" smtClean="0"/>
                  <a:t> A7K200:</a:t>
                </a:r>
              </a:p>
              <a:p>
                <a:pPr lvl="1"/>
                <a:r>
                  <a:rPr lang="en-US" dirty="0" smtClean="0"/>
                  <a:t>Sustained transfer rate 134 MB/s.</a:t>
                </a:r>
              </a:p>
              <a:p>
                <a:pPr lvl="1"/>
                <a:r>
                  <a:rPr lang="en-US" dirty="0" smtClean="0"/>
                  <a:t>Latency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8200 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Intel SSD 520:</a:t>
                </a:r>
              </a:p>
              <a:p>
                <a:pPr lvl="1"/>
                <a:r>
                  <a:rPr lang="en-US" dirty="0" smtClean="0"/>
                  <a:t>Sustained transfer rate 430 MB/s (read), 80 MB/s (write).</a:t>
                </a:r>
              </a:p>
              <a:p>
                <a:pPr lvl="1"/>
                <a:r>
                  <a:rPr lang="en-US" dirty="0" smtClean="0"/>
                  <a:t>Latency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80 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/>
                  <a:t> (read),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85 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/>
                  <a:t> (write).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407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and performance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Mass storage used for:</a:t>
                </a:r>
              </a:p>
              <a:p>
                <a:pPr lvl="1"/>
                <a:r>
                  <a:rPr lang="en-US" dirty="0" smtClean="0"/>
                  <a:t>file systems;</a:t>
                </a:r>
              </a:p>
              <a:p>
                <a:pPr lvl="1"/>
                <a:r>
                  <a:rPr lang="en-US" dirty="0" smtClean="0"/>
                  <a:t>demand paging of virtual memory.</a:t>
                </a:r>
              </a:p>
              <a:p>
                <a:r>
                  <a:rPr lang="en-US" dirty="0" smtClean="0"/>
                  <a:t>Page fault: access to virtual memory page that is not physically present.</a:t>
                </a:r>
              </a:p>
              <a:p>
                <a:r>
                  <a:rPr lang="en-US" dirty="0" smtClean="0"/>
                  <a:t>Drive/DRAM ratio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𝑑𝑟𝑖𝑣𝑒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𝐷𝑅𝐴𝑀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Average page access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𝑝𝑎𝑔𝑒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𝑟𝑒𝑠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Paging times for SSD vs. magnetic disk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𝑝𝑎𝑔𝑒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𝑆𝑆𝐷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𝑝𝑎𝑔𝑒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𝑚𝑎𝑔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𝑟𝑒𝑠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𝑠𝑠𝑑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𝑟𝑒𝑠</m:t>
                                </m:r>
                              </m:sub>
                            </m:sSub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𝑟𝑒𝑠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𝑚𝑎𝑔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𝑟𝑒𝑠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12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Magnetic disk.</a:t>
            </a:r>
          </a:p>
          <a:p>
            <a:r>
              <a:rPr lang="en-US" dirty="0" smtClean="0"/>
              <a:t>Flash memory and solid-state drives.</a:t>
            </a:r>
          </a:p>
          <a:p>
            <a:r>
              <a:rPr lang="en-US" dirty="0" smtClean="0"/>
              <a:t>Storage and performance.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269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disks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Bits encoded by magnetic domains.</a:t>
            </a:r>
          </a:p>
          <a:p>
            <a:pPr lvl="1"/>
            <a:r>
              <a:rPr lang="en-US" dirty="0" smtClean="0"/>
              <a:t>Data accessed by disk head, controlled by disk controller.</a:t>
            </a:r>
          </a:p>
          <a:p>
            <a:r>
              <a:rPr lang="en-US" dirty="0" smtClean="0"/>
              <a:t>Data organized into sectors.</a:t>
            </a:r>
          </a:p>
          <a:p>
            <a:r>
              <a:rPr lang="en-US" dirty="0" smtClean="0"/>
              <a:t>Sectors form a concentric track.</a:t>
            </a:r>
          </a:p>
          <a:p>
            <a:r>
              <a:rPr lang="en-US" dirty="0" smtClean="0"/>
              <a:t>A stack of tracks across several platters forms a cylinder.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256" y="1690688"/>
            <a:ext cx="3553640" cy="3257503"/>
          </a:xfrm>
        </p:spPr>
      </p:pic>
    </p:spTree>
    <p:extLst>
      <p:ext uri="{BB962C8B-B14F-4D97-AF65-F5344CB8AC3E}">
        <p14:creationId xmlns:p14="http://schemas.microsoft.com/office/powerpoint/2010/main" val="2168305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time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Components of access time:</a:t>
                </a:r>
              </a:p>
              <a:p>
                <a:pPr lvl="1"/>
                <a:r>
                  <a:rPr lang="en-US" dirty="0" smtClean="0"/>
                  <a:t>Seek the track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𝑠𝑒𝑒𝑘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𝑠𝑒𝑒𝑘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Rotate to the desired sector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𝑟𝑜𝑡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𝑟𝑠</m:t>
                        </m:r>
                      </m:den>
                    </m:f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Read the sector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𝑅𝑊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𝑎𝑐𝑐𝑒𝑠𝑠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𝑠𝑒𝑒𝑘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𝑟𝑜𝑡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𝑅𝑊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337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disk drive characteristics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Hitachi </a:t>
                </a:r>
                <a:r>
                  <a:rPr lang="en-US" dirty="0" err="1" smtClean="0"/>
                  <a:t>Ultrastar</a:t>
                </a:r>
                <a:r>
                  <a:rPr lang="en-US" dirty="0" smtClean="0"/>
                  <a:t>:</a:t>
                </a:r>
              </a:p>
              <a:p>
                <a:pPr lvl="1"/>
                <a:r>
                  <a:rPr lang="en-US" dirty="0" smtClean="0"/>
                  <a:t>Data density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285 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𝐺𝑏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Rotational speed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7200 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𝑅𝑃𝑀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Maximum seek time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8 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𝑚𝑠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Average latency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2.99 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𝑚𝑠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Maximum transfer rate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300 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𝑀𝐵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25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Flash memory cell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Flash memory based on floating gate transistor:</a:t>
            </a:r>
          </a:p>
          <a:p>
            <a:pPr lvl="1"/>
            <a:r>
              <a:rPr lang="en-US" dirty="0" smtClean="0"/>
              <a:t>Floating gate is closest to channel, is not connected.</a:t>
            </a:r>
          </a:p>
          <a:p>
            <a:pPr lvl="1"/>
            <a:r>
              <a:rPr lang="en-US" dirty="0" smtClean="0"/>
              <a:t>Control gate sits above floating gate, is connected to drivers.</a:t>
            </a:r>
          </a:p>
          <a:p>
            <a:r>
              <a:rPr lang="en-US" dirty="0" smtClean="0"/>
              <a:t>Control gate is used to add, remove charge on floating gate via tunneling.</a:t>
            </a:r>
          </a:p>
          <a:p>
            <a:r>
              <a:rPr lang="en-US" dirty="0" smtClean="0"/>
              <a:t>Charge on floating gate controls transistor channel.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037" y="2572544"/>
            <a:ext cx="3971925" cy="28575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763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gate operation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Two thresholds:</a:t>
                </a:r>
              </a:p>
              <a:p>
                <a:pPr lvl="1"/>
                <a:r>
                  <a:rPr lang="en-US" dirty="0" smtClean="0"/>
                  <a:t>No charge on floating gate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Charge on floating gate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&gt;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Read: apply voltage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 smtClean="0"/>
                  <a:t>, test drain current to see if transistor is on.</a:t>
                </a:r>
              </a:p>
              <a:p>
                <a:r>
                  <a:rPr lang="en-US" dirty="0" smtClean="0"/>
                  <a:t>Erase: control gate to ground, source to high voltage, drain is floating.</a:t>
                </a:r>
              </a:p>
              <a:p>
                <a:r>
                  <a:rPr lang="en-US" dirty="0" smtClean="0"/>
                  <a:t>Program: high positive voltage on control gate, positive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𝑑𝑠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1882" t="-28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644992"/>
            <a:ext cx="5181600" cy="271260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523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Flash limitations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is complicated, incurs longer latency than for read:</a:t>
            </a:r>
          </a:p>
          <a:p>
            <a:pPr lvl="1"/>
            <a:r>
              <a:rPr lang="en-US" dirty="0" smtClean="0"/>
              <a:t>Must erase, then program.</a:t>
            </a:r>
          </a:p>
          <a:p>
            <a:pPr lvl="1"/>
            <a:r>
              <a:rPr lang="en-US" dirty="0" smtClean="0"/>
              <a:t>All bits in a block must be erased and rewritten.</a:t>
            </a:r>
          </a:p>
          <a:p>
            <a:r>
              <a:rPr lang="en-US" dirty="0" smtClean="0"/>
              <a:t>Limited number of erase/program cycles before device wears out.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955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technologies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Can store more than one bit per cell by increasing voltage range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 smtClean="0"/>
              </a:p>
              <a:p>
                <a:pPr lvl="1"/>
                <a:r>
                  <a:rPr lang="en-US" dirty="0" smtClean="0"/>
                  <a:t>Multi-level cell (MLC): two bits per cell.</a:t>
                </a:r>
              </a:p>
              <a:p>
                <a:pPr lvl="1"/>
                <a:r>
                  <a:rPr lang="en-US" dirty="0" smtClean="0"/>
                  <a:t>Triple-level cell (TLC): three bits per cell.</a:t>
                </a:r>
              </a:p>
              <a:p>
                <a:r>
                  <a:rPr lang="en-US" dirty="0" smtClean="0"/>
                  <a:t>3D NAND builds multiple layers of transistors.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787" y="1825625"/>
            <a:ext cx="2540426" cy="4351338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69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462</Words>
  <Application>Microsoft Office PowerPoint</Application>
  <PresentationFormat>Widescreen</PresentationFormat>
  <Paragraphs>85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Office Theme</vt:lpstr>
      <vt:lpstr>Mass Storage</vt:lpstr>
      <vt:lpstr>Topics</vt:lpstr>
      <vt:lpstr>Magnetic disks</vt:lpstr>
      <vt:lpstr>Access time</vt:lpstr>
      <vt:lpstr>Example: disk drive characteristics</vt:lpstr>
      <vt:lpstr>Flash memory cell</vt:lpstr>
      <vt:lpstr>Floating gate operation</vt:lpstr>
      <vt:lpstr>Flash limitations</vt:lpstr>
      <vt:lpstr>Advanced technologies</vt:lpstr>
      <vt:lpstr>Solid-state disk (SSD)</vt:lpstr>
      <vt:lpstr>Example: magnetic disk vs. solid-state disk</vt:lpstr>
      <vt:lpstr>Storage and performance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</cp:lastModifiedBy>
  <cp:revision>12</cp:revision>
  <dcterms:created xsi:type="dcterms:W3CDTF">2016-05-14T01:06:14Z</dcterms:created>
  <dcterms:modified xsi:type="dcterms:W3CDTF">2016-10-21T01:00:42Z</dcterms:modified>
</cp:coreProperties>
</file>